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59" r:id="rId13"/>
    <p:sldId id="360" r:id="rId14"/>
    <p:sldId id="41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4" r:id="rId55"/>
    <p:sldId id="405" r:id="rId56"/>
    <p:sldId id="406" r:id="rId57"/>
    <p:sldId id="407" r:id="rId58"/>
    <p:sldId id="408" r:id="rId59"/>
    <p:sldId id="409" r:id="rId60"/>
    <p:sldId id="410" r:id="rId61"/>
  </p:sldIdLst>
  <p:sldSz cx="9144000" cy="6858000" type="screen4x3"/>
  <p:notesSz cx="6805613" cy="9939338"/>
  <p:embeddedFontLst>
    <p:embeddedFont>
      <p:font typeface="나눔손글씨 펜" panose="020B0600000101010101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Cambria Math" panose="02040503050406030204" pitchFamily="18" charset="0"/>
      <p:regular r:id="rId66"/>
    </p:embeddedFont>
    <p:embeddedFont>
      <p:font typeface="HY견고딕" panose="02030600000101010101" pitchFamily="18" charset="-127"/>
      <p:regular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89" d="100"/>
          <a:sy n="89" d="100"/>
        </p:scale>
        <p:origin x="106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995" y="3661191"/>
            <a:ext cx="5334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4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4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2021-10-18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깊은 </a:t>
            </a:r>
            <a:r>
              <a:rPr lang="en-US" altLang="ko-KR" dirty="0" smtClean="0"/>
              <a:t>MLP(DMLP, deep MLP)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은닉층으로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간주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노드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수를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408712" cy="35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노드와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/>
                  <a:t>연결하는 가중치</a:t>
                </a:r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층을 연결하는 가중치는 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DMLP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동작을 나타내는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(3.12)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보다 많은 단계로 확장한 것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492896"/>
            <a:ext cx="8024192" cy="1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5085184"/>
            <a:ext cx="71151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동작을 구체적으로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err="1" smtClean="0"/>
              <a:t>입력층의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내부 표현으로 바꾸어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수행하는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행렬 표기를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</a:t>
            </a:r>
            <a:r>
              <a:rPr lang="ko-KR" altLang="en-US" dirty="0" smtClean="0"/>
              <a:t>층의 연산 전체를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3622"/>
            <a:ext cx="7595567" cy="38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848872" cy="1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422"/>
            <a:ext cx="7599929" cy="37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DMLP </a:t>
            </a:r>
            <a:r>
              <a:rPr lang="ko-KR" altLang="en-US" dirty="0" smtClean="0"/>
              <a:t>학습은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학습과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계산과 가중치 갱신을 더 많은 단계에 걸쳐 수행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번째 층의 정보를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-2,…,1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80720" cy="12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8" y="4593502"/>
            <a:ext cx="6415051" cy="15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(4.6)~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(4.9)</a:t>
            </a:r>
            <a:r>
              <a:rPr lang="ko-KR" altLang="en-US" dirty="0" smtClean="0"/>
              <a:t>의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공식을 이용한 학습 알고리즘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37529"/>
            <a:ext cx="495877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역사적 고찰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알고리즘의 주요 개선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부상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MNIST </a:t>
            </a:r>
            <a:r>
              <a:rPr lang="ko-KR" altLang="en-US" dirty="0" smtClean="0"/>
              <a:t>인식 경쟁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784-2500-2000-1500-1000-500-10 </a:t>
            </a:r>
            <a:r>
              <a:rPr lang="ko-KR" altLang="en-US" dirty="0" smtClean="0"/>
              <a:t>구조의</a:t>
            </a:r>
            <a:r>
              <a:rPr lang="en-US" altLang="ko-KR" dirty="0" smtClean="0"/>
              <a:t> DMLP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CNN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35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앙상블 모델 </a:t>
            </a:r>
            <a:r>
              <a:rPr lang="en-US" altLang="ko-KR" dirty="0" smtClean="0"/>
              <a:t>0.23%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[Ciresan2012]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ILSVRC </a:t>
            </a:r>
            <a:r>
              <a:rPr lang="ko-KR" altLang="en-US" dirty="0" smtClean="0"/>
              <a:t>자연영상 인식 경쟁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4-30</a:t>
            </a:r>
            <a:r>
              <a:rPr lang="en-US" altLang="ko-KR" dirty="0" smtClean="0"/>
              <a:t>]): CNN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DMLP</a:t>
            </a:r>
            <a:r>
              <a:rPr lang="ko-KR" altLang="en-US" dirty="0" smtClean="0"/>
              <a:t>보다 확연히 우월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" y="1916832"/>
            <a:ext cx="6709941" cy="12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7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err="1" smtClean="0"/>
              <a:t>컨볼루션층</a:t>
            </a:r>
            <a:endParaRPr lang="en-US" altLang="ko-KR" dirty="0" smtClean="0"/>
          </a:p>
          <a:p>
            <a:r>
              <a:rPr lang="en-US" altLang="ko-KR" dirty="0" smtClean="0"/>
              <a:t>4.3.2 </a:t>
            </a:r>
            <a:r>
              <a:rPr lang="ko-KR" altLang="en-US" dirty="0" err="1" smtClean="0"/>
              <a:t>풀링층</a:t>
            </a:r>
            <a:endParaRPr lang="en-US" altLang="ko-KR" dirty="0" smtClean="0"/>
          </a:p>
          <a:p>
            <a:r>
              <a:rPr lang="en-US" altLang="ko-KR" dirty="0" smtClean="0"/>
              <a:t>4.3.3 </a:t>
            </a:r>
            <a:r>
              <a:rPr lang="ko-KR" altLang="en-US" dirty="0" smtClean="0"/>
              <a:t>전체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701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496944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CNN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(convolutional neural network)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392488" cy="5688632"/>
          </a:xfrm>
        </p:spPr>
        <p:txBody>
          <a:bodyPr/>
          <a:lstStyle/>
          <a:p>
            <a:r>
              <a:rPr lang="en-US" altLang="ko-KR" dirty="0" smtClean="0"/>
              <a:t>DMLP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</a:p>
          <a:p>
            <a:pPr lvl="2"/>
            <a:r>
              <a:rPr lang="ko-KR" altLang="en-US" dirty="0" smtClean="0"/>
              <a:t>완전연결 구조로 높은 복잡도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학습이 매우 느리고 과잉적합 우려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2" algn="just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이용한 부분연결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희소 연결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 구조로 복잡도 크게 낮춤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연산은 좋은 특징 추출</a:t>
            </a:r>
            <a:endParaRPr lang="en-US" altLang="ko-KR" dirty="0" smtClean="0"/>
          </a:p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/>
              <a:t>격자 구조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</a:t>
            </a:r>
            <a:r>
              <a:rPr lang="en-US" altLang="ko-KR" dirty="0"/>
              <a:t>)</a:t>
            </a:r>
            <a:r>
              <a:rPr lang="ko-KR" altLang="en-US" dirty="0"/>
              <a:t>를 갖는 데이터에 적합</a:t>
            </a:r>
            <a:endParaRPr lang="en-US" altLang="ko-KR" dirty="0"/>
          </a:p>
          <a:p>
            <a:pPr lvl="1"/>
            <a:r>
              <a:rPr lang="ko-KR" altLang="en-US" dirty="0" err="1" smtClean="0"/>
              <a:t>수용장은</a:t>
            </a:r>
            <a:r>
              <a:rPr lang="en-US" altLang="ko-KR" baseline="30000" dirty="0"/>
              <a:t>receptive field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인간시각과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 크기의 입력 처리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11032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0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가장자리에서 입력이 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여러 개 추가하면 깊은 신경망이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깊은 신경망을 학습시키는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새로운 응용을 창출하고 인공지능 제품의 성능을 획기적으로 향상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기계 학습을 주도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5400600" cy="5832648"/>
          </a:xfrm>
        </p:spPr>
        <p:txBody>
          <a:bodyPr/>
          <a:lstStyle/>
          <a:p>
            <a:r>
              <a:rPr lang="ko-KR" altLang="en-US" dirty="0" smtClean="0"/>
              <a:t>가중치 공유</a:t>
            </a:r>
            <a:r>
              <a:rPr lang="en-US" altLang="ko-KR" dirty="0" smtClean="0"/>
              <a:t>(</a:t>
            </a:r>
            <a:r>
              <a:rPr lang="ko-KR" altLang="en-US" dirty="0" smtClean="0"/>
              <a:t>묶인 가중치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가중치를 공유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하므로 매개변수는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모델의 복잡도가 크게 낮아짐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4278"/>
            <a:ext cx="2641286" cy="49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특징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사람이 설계하지 않고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학습으로 알아냄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커널의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매개변수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2</a:t>
                </a:r>
                <a:r>
                  <a:rPr lang="ko-KR" altLang="en-US" dirty="0" smtClean="0"/>
                  <a:t>차원 영상이 </a:t>
                </a:r>
                <a:r>
                  <a:rPr lang="en-US" altLang="ko-KR" dirty="0" smtClean="0"/>
                  <a:t>7*7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64</a:t>
                </a:r>
                <a:r>
                  <a:rPr lang="ko-KR" altLang="en-US" dirty="0" smtClean="0"/>
                  <a:t>개 사용한다면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학습은 </a:t>
                </a:r>
                <a:r>
                  <a:rPr lang="en-US" altLang="ko-KR" dirty="0" smtClean="0"/>
                  <a:t>(7*7+1)*64=3200</a:t>
                </a:r>
                <a:r>
                  <a:rPr lang="ko-KR" altLang="en-US" dirty="0" smtClean="0"/>
                  <a:t>개의 매개변수를 찾아내야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와 마찬가지로 오류 </a:t>
                </a:r>
                <a:r>
                  <a:rPr lang="ko-KR" altLang="en-US" dirty="0" err="1" smtClean="0"/>
                  <a:t>역전파로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학습함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4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병렬분산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각 </a:t>
            </a: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독립적으로 계산 가능하므로 병렬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깊은 층을 거치면서 전체에 영향을 미치므로 분산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2016224" cy="35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큰 보폭에 의한 다운샘플링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보폭을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로 설정한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4-13]</a:t>
            </a:r>
            <a:r>
              <a:rPr lang="ko-KR" altLang="en-US" dirty="0" smtClean="0"/>
              <a:t>은 보폭이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보폭이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하나씩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2</a:t>
            </a:r>
            <a:r>
              <a:rPr lang="ko-KR" altLang="en-US" dirty="0" smtClean="0">
                <a:sym typeface="Wingdings" pitchFamily="2" charset="2"/>
              </a:rPr>
              <a:t>차원 영상의 경우 특징 </a:t>
            </a:r>
            <a:r>
              <a:rPr lang="ko-KR" altLang="en-US" dirty="0" err="1" smtClean="0">
                <a:sym typeface="Wingdings" pitchFamily="2" charset="2"/>
              </a:rPr>
              <a:t>맵이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로 작아짐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9" y="2708920"/>
            <a:ext cx="66828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텐서에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구조에도 적용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RGB </a:t>
            </a:r>
            <a:r>
              <a:rPr lang="ko-KR" altLang="en-US" dirty="0" smtClean="0"/>
              <a:t>컬러 영상은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4-14])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회색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계산 예시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1916832"/>
            <a:ext cx="6408712" cy="291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5589240"/>
            <a:ext cx="6770340" cy="87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구조의 데이터에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채널이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격자 구조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4-15(a)])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4-14]</a:t>
            </a:r>
            <a:r>
              <a:rPr lang="ko-KR" altLang="en-US" dirty="0" smtClean="0"/>
              <a:t>를 블록 형태로 다시 그린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RGB </a:t>
            </a:r>
            <a:r>
              <a:rPr lang="ko-KR" altLang="en-US" dirty="0" smtClean="0"/>
              <a:t>컬러 영상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텐서로</a:t>
            </a:r>
            <a:r>
              <a:rPr lang="ko-KR" altLang="en-US" dirty="0" smtClean="0"/>
              <a:t> 표현하는 데이터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4-15(b)])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컬러 동영상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), MRI </a:t>
            </a:r>
            <a:r>
              <a:rPr lang="ko-KR" altLang="en-US" dirty="0" err="1" smtClean="0"/>
              <a:t>뇌영상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ko-KR" altLang="en-US" dirty="0" err="1" smtClean="0"/>
              <a:t>커널을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공간을 이동하면서 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20880" cy="25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요약통계를 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2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9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1356"/>
            <a:ext cx="766939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초창기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사례로</a:t>
            </a:r>
            <a:r>
              <a:rPr lang="ko-KR" altLang="en-US" dirty="0"/>
              <a:t>서</a:t>
            </a:r>
            <a:r>
              <a:rPr lang="en-US" altLang="ko-KR" dirty="0" smtClean="0"/>
              <a:t> LeNet-5</a:t>
            </a:r>
          </a:p>
          <a:p>
            <a:pPr lvl="1"/>
            <a:r>
              <a:rPr lang="ko-KR" altLang="en-US" dirty="0" smtClean="0"/>
              <a:t>특징 추출</a:t>
            </a:r>
            <a:r>
              <a:rPr lang="en-US" altLang="ko-KR" dirty="0" smtClean="0"/>
              <a:t>: C-P-C-P-C</a:t>
            </a:r>
            <a:r>
              <a:rPr lang="ko-KR" altLang="en-US" dirty="0" smtClean="0"/>
              <a:t>의 다섯 층을 통해 </a:t>
            </a:r>
            <a:r>
              <a:rPr lang="en-US" altLang="ko-KR" dirty="0" smtClean="0"/>
              <a:t>28*28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차원의 특징 벡터로 변환</a:t>
            </a:r>
            <a:endParaRPr lang="en-US" altLang="ko-KR" dirty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하나인 </a:t>
            </a:r>
            <a:r>
              <a:rPr lang="en-US" altLang="ko-KR" dirty="0" smtClean="0"/>
              <a:t>MLP</a:t>
            </a: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첫 번째 성공사례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인식기 만들어 수표 인식 자동화 시스템 구현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660034" cy="395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가변 크기의 데이터 다루기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DMLP</a:t>
            </a:r>
            <a:r>
              <a:rPr lang="ko-KR" altLang="en-US" dirty="0" smtClean="0"/>
              <a:t>는 특징 벡터의 크기가 달라지면 연산 불가능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CNN</a:t>
            </a:r>
            <a:r>
              <a:rPr lang="ko-KR" altLang="en-US" dirty="0" smtClean="0"/>
              <a:t>은 가변 크기를 다룰 수 있는 강점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컨볼루션층에서</a:t>
            </a:r>
            <a:r>
              <a:rPr lang="ko-KR" altLang="en-US" dirty="0" smtClean="0"/>
              <a:t> 보폭을 조정한다거나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풀링층에서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커널이나</a:t>
            </a:r>
            <a:r>
              <a:rPr lang="ko-KR" altLang="en-US" dirty="0" smtClean="0"/>
              <a:t> 보폭을 조정하여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크기를 조절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2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en-US" altLang="ko-KR" dirty="0" err="1" smtClean="0"/>
              <a:t>AlexNet</a:t>
            </a:r>
            <a:endParaRPr lang="en-US" altLang="ko-KR" dirty="0" smtClean="0"/>
          </a:p>
          <a:p>
            <a:r>
              <a:rPr lang="en-US" altLang="ko-KR" dirty="0" smtClean="0"/>
              <a:t>4.4.2 </a:t>
            </a:r>
            <a:r>
              <a:rPr lang="en-US" altLang="ko-KR" dirty="0" err="1" smtClean="0"/>
              <a:t>VGGNet</a:t>
            </a:r>
            <a:endParaRPr lang="en-US" altLang="ko-KR" dirty="0" smtClean="0"/>
          </a:p>
          <a:p>
            <a:r>
              <a:rPr lang="en-US" altLang="ko-KR" dirty="0" smtClean="0"/>
              <a:t>4.4.3 </a:t>
            </a:r>
            <a:r>
              <a:rPr lang="en-US" altLang="ko-KR" dirty="0" err="1" smtClean="0"/>
              <a:t>GoogLeNet</a:t>
            </a:r>
            <a:endParaRPr lang="en-US" altLang="ko-KR" dirty="0" smtClean="0"/>
          </a:p>
          <a:p>
            <a:r>
              <a:rPr lang="en-US" altLang="ko-KR" dirty="0" smtClean="0"/>
              <a:t>4.4.4 </a:t>
            </a:r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62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자연영상 분류라는 도전적 문제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만 부류에 대해 </a:t>
            </a:r>
            <a:r>
              <a:rPr lang="ko-KR" altLang="en-US" dirty="0" err="1" smtClean="0"/>
              <a:t>부류별로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500~1000</a:t>
            </a:r>
            <a:r>
              <a:rPr lang="ko-KR" altLang="en-US" dirty="0" smtClean="0"/>
              <a:t>장의 영상을 인터넷에서 수집하여 구축하고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r>
              <a:rPr lang="en-US" altLang="ko-KR" dirty="0" smtClean="0"/>
              <a:t>(CVPR </a:t>
            </a:r>
            <a:r>
              <a:rPr lang="ko-KR" altLang="en-US" dirty="0" smtClean="0"/>
              <a:t>학술대회에서 개최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부류에 대해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지정 문제</a:t>
            </a:r>
            <a:r>
              <a:rPr lang="en-US" altLang="ko-KR" dirty="0"/>
              <a:t>: 1</a:t>
            </a:r>
            <a:r>
              <a:rPr lang="ko-KR" altLang="en-US" dirty="0"/>
              <a:t>순위와 </a:t>
            </a:r>
            <a:r>
              <a:rPr lang="en-US" altLang="ko-KR" dirty="0"/>
              <a:t>5</a:t>
            </a:r>
            <a:r>
              <a:rPr lang="ko-KR" altLang="en-US" dirty="0"/>
              <a:t>순위 </a:t>
            </a:r>
            <a:r>
              <a:rPr lang="ko-KR" altLang="en-US" dirty="0" err="1"/>
              <a:t>오류율로</a:t>
            </a:r>
            <a:r>
              <a:rPr lang="ko-KR" altLang="en-US" dirty="0"/>
              <a:t> </a:t>
            </a:r>
            <a:r>
              <a:rPr lang="ko-KR" altLang="en-US" dirty="0" smtClean="0"/>
              <a:t>대결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 smtClean="0"/>
              <a:t>만 장의 훈련집합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 장의 검증집합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만 장의 테스트집합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우승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(2012)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Clarifi</a:t>
            </a:r>
            <a:r>
              <a:rPr lang="ko-KR" altLang="en-US" dirty="0" smtClean="0">
                <a:sym typeface="Wingdings" pitchFamily="2" charset="2"/>
              </a:rPr>
              <a:t>팀</a:t>
            </a:r>
            <a:r>
              <a:rPr lang="en-US" altLang="ko-KR" dirty="0" smtClean="0">
                <a:sym typeface="Wingdings" pitchFamily="2" charset="2"/>
              </a:rPr>
              <a:t>(2013)  </a:t>
            </a:r>
            <a:r>
              <a:rPr lang="en-US" altLang="ko-KR" dirty="0" err="1" smtClean="0">
                <a:sym typeface="Wingdings" pitchFamily="2" charset="2"/>
              </a:rPr>
              <a:t>GoogLeNet&amp;VGGNet</a:t>
            </a:r>
            <a:r>
              <a:rPr lang="en-US" altLang="ko-KR" dirty="0" smtClean="0">
                <a:sym typeface="Wingdings" pitchFamily="2" charset="2"/>
              </a:rPr>
              <a:t>(2014) 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(2015)</a:t>
            </a:r>
          </a:p>
          <a:p>
            <a:pPr lvl="1"/>
            <a:r>
              <a:rPr lang="ko-KR" altLang="en-US" dirty="0" smtClean="0"/>
              <a:t>우승한 </a:t>
            </a:r>
            <a:r>
              <a:rPr lang="en-US" altLang="ko-KR" dirty="0"/>
              <a:t>CNN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프로그램과 가중치를 공개함으로써 널리 </a:t>
            </a:r>
            <a:r>
              <a:rPr lang="ko-KR" altLang="en-US" dirty="0" smtClean="0"/>
              <a:t>사용되는 </a:t>
            </a:r>
            <a:r>
              <a:rPr lang="ko-KR" altLang="en-US" dirty="0"/>
              <a:t>표준 신경망이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7063"/>
            <a:ext cx="6348314" cy="284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개와 완전연결</a:t>
            </a:r>
            <a:r>
              <a:rPr lang="en-US" altLang="ko-KR" dirty="0" smtClean="0"/>
              <a:t>(FC)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개 층에 </a:t>
            </a:r>
            <a:r>
              <a:rPr lang="en-US" altLang="ko-KR" dirty="0" smtClean="0"/>
              <a:t>290400-186624-64896-43264-4096-4096-1000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, FC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6500</a:t>
            </a:r>
            <a:r>
              <a:rPr lang="ko-KR" altLang="en-US" dirty="0" smtClean="0"/>
              <a:t>만개 가량의 매개변수</a:t>
            </a:r>
            <a:endParaRPr lang="en-US" altLang="ko-KR" dirty="0"/>
          </a:p>
          <a:p>
            <a:pPr lvl="1"/>
            <a:r>
              <a:rPr lang="en-US" altLang="ko-KR" dirty="0" smtClean="0"/>
              <a:t>FC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배 많은 매개변수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향후 </a:t>
            </a:r>
            <a:r>
              <a:rPr lang="en-US" altLang="ko-KR" dirty="0" smtClean="0">
                <a:sym typeface="Wingdings" pitchFamily="2" charset="2"/>
              </a:rPr>
              <a:t>CNN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smtClean="0">
                <a:sym typeface="Wingdings" pitchFamily="2" charset="2"/>
              </a:rPr>
              <a:t>FC</a:t>
            </a:r>
            <a:r>
              <a:rPr lang="ko-KR" altLang="en-US" dirty="0" smtClean="0">
                <a:sym typeface="Wingdings" pitchFamily="2" charset="2"/>
              </a:rPr>
              <a:t>층의 매개변수를 줄이는 방향으로 발전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76864" cy="272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이 학습에 성공한 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요인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ImageNet</a:t>
            </a:r>
            <a:r>
              <a:rPr lang="ko-KR" altLang="en-US" dirty="0" smtClean="0"/>
              <a:t>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대용량 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</a:t>
            </a:r>
            <a:r>
              <a:rPr lang="ko-KR" altLang="en-US" dirty="0" smtClean="0"/>
              <a:t>를 사용한 병렬처리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활성함수로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 반응 정규화 기법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과잉적합 방지하는 여러 규제 기법 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확대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잘라내기와 반전으로 </a:t>
            </a:r>
            <a:r>
              <a:rPr lang="en-US" altLang="ko-KR" dirty="0" smtClean="0"/>
              <a:t>2048</a:t>
            </a:r>
            <a:r>
              <a:rPr lang="ko-KR" altLang="en-US" dirty="0" smtClean="0"/>
              <a:t>배로 확대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err="1" smtClean="0"/>
              <a:t>드롭아웃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ko-KR" altLang="en-US" dirty="0" smtClean="0"/>
              <a:t>테스트 단계에서 앙상블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5-26]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12-5]</a:t>
            </a:r>
          </a:p>
          <a:p>
            <a:pPr lvl="1"/>
            <a:r>
              <a:rPr lang="en-US" altLang="ko-KR" dirty="0"/>
              <a:t>2~3%</a:t>
            </a:r>
            <a:r>
              <a:rPr lang="ko-KR" altLang="en-US" dirty="0"/>
              <a:t>만큼 </a:t>
            </a:r>
            <a:r>
              <a:rPr lang="ko-KR" altLang="en-US" dirty="0" err="1"/>
              <a:t>오류율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58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의 핵심 아이디어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</a:t>
            </a:r>
            <a:r>
              <a:rPr lang="ko-KR" altLang="en-US" dirty="0" smtClean="0"/>
              <a:t>의 작은 커널을 사용하여 신경망을 더욱 깊게 만듦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8~16</a:t>
            </a:r>
            <a:r>
              <a:rPr lang="ko-KR" altLang="en-US" dirty="0" smtClean="0"/>
              <a:t>개를 두어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개에 비해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배 깊어짐</a:t>
            </a:r>
            <a:endParaRPr lang="en-US" altLang="ko-KR" dirty="0" smtClean="0"/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층짜리 </a:t>
            </a:r>
            <a:r>
              <a:rPr lang="en-US" altLang="ko-KR" dirty="0" smtClean="0"/>
              <a:t>VGG-16(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+FC 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4-22]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945088" cy="390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0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1*1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 축소 효과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4-23]</a:t>
            </a:r>
            <a:r>
              <a:rPr lang="ko-KR" altLang="en-US" dirty="0" smtClean="0"/>
              <a:t>의 예</a:t>
            </a:r>
            <a:r>
              <a:rPr lang="en-US" altLang="ko-KR" dirty="0" smtClean="0"/>
              <a:t>) 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1*1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말하면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텐서에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8*1*1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적용하여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4*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출력하는 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ko-KR" altLang="en-US" dirty="0" smtClean="0"/>
              <a:t>와 같은 비선형 활성함수를 적용하면 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분별력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『</a:t>
            </a:r>
            <a:r>
              <a:rPr lang="ko-KR" altLang="en-US" dirty="0" smtClean="0"/>
              <a:t>네트워크 속의 네트워크</a:t>
            </a:r>
            <a:r>
              <a:rPr lang="en-US" altLang="ko-KR" dirty="0" smtClean="0"/>
              <a:t>(</a:t>
            </a:r>
            <a:r>
              <a:rPr lang="en-US" altLang="ko-KR" dirty="0"/>
              <a:t>NIN</a:t>
            </a:r>
            <a:r>
              <a:rPr lang="en-US" altLang="ko-KR" dirty="0" smtClean="0"/>
              <a:t>)』</a:t>
            </a:r>
            <a:r>
              <a:rPr lang="ko-KR" altLang="en-US" dirty="0" smtClean="0"/>
              <a:t>에서 유래 </a:t>
            </a:r>
            <a:r>
              <a:rPr lang="en-US" altLang="ko-KR" dirty="0" smtClean="0"/>
              <a:t>[Lin2014]</a:t>
            </a:r>
          </a:p>
          <a:p>
            <a:pPr lvl="1"/>
            <a:r>
              <a:rPr lang="en-US" altLang="ko-KR" dirty="0" err="1" smtClean="0"/>
              <a:t>VGGNet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실험을 하였지만 최종 선택하지는 않음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GoogLeNet</a:t>
            </a:r>
            <a:r>
              <a:rPr lang="ko-KR" altLang="en-US" dirty="0" smtClean="0"/>
              <a:t>이 많이 사용함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4077072"/>
            <a:ext cx="7779990" cy="18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의 핵심 아이디어인 </a:t>
            </a:r>
            <a:r>
              <a:rPr lang="ko-KR" altLang="en-US" dirty="0" err="1" smtClean="0"/>
              <a:t>인셉션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NIN</a:t>
            </a:r>
            <a:r>
              <a:rPr lang="ko-KR" altLang="en-US" dirty="0" smtClean="0"/>
              <a:t>의 구조를 수정한 것</a:t>
            </a:r>
            <a:endParaRPr lang="en-US" altLang="ko-KR" dirty="0" smtClean="0"/>
          </a:p>
          <a:p>
            <a:r>
              <a:rPr lang="en-US" altLang="ko-KR" dirty="0" smtClean="0"/>
              <a:t>NIN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층이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대신함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옮겨가면서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전방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수행함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1" y="2954001"/>
            <a:ext cx="7296497" cy="28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5764886"/>
            <a:ext cx="324497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err="1" smtClean="0"/>
              <a:t>MLPconv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(</a:t>
            </a:r>
            <a:r>
              <a:rPr lang="ko-KR" altLang="en-US" dirty="0" smtClean="0"/>
              <a:t>마이크로 네트워크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300192" y="4879397"/>
            <a:ext cx="283418" cy="8957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964488" cy="5832648"/>
          </a:xfrm>
        </p:spPr>
        <p:txBody>
          <a:bodyPr/>
          <a:lstStyle/>
          <a:p>
            <a:r>
              <a:rPr lang="en-US" altLang="ko-KR" dirty="0" smtClean="0"/>
              <a:t>NIN</a:t>
            </a:r>
            <a:r>
              <a:rPr lang="ko-KR" altLang="en-US" dirty="0" smtClean="0"/>
              <a:t>이 사용하는 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4-25(a)]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en-US" altLang="ko-KR" dirty="0" smtClean="0"/>
              <a:t>2</a:t>
            </a:r>
            <a:r>
              <a:rPr lang="ko-KR" altLang="en-US" dirty="0" smtClean="0"/>
              <a:t>천</a:t>
            </a:r>
            <a:r>
              <a:rPr lang="en-US" altLang="ko-KR" dirty="0" smtClean="0"/>
              <a:t>2</a:t>
            </a:r>
            <a:r>
              <a:rPr lang="ko-KR" altLang="en-US" dirty="0" smtClean="0"/>
              <a:t>백만 개의 매개변수를 가짐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전체 매개변수의 </a:t>
            </a:r>
            <a:r>
              <a:rPr lang="en-US" altLang="ko-KR" dirty="0" smtClean="0"/>
              <a:t>85%)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과잉적합 원인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4-25(b)]</a:t>
            </a:r>
            <a:r>
              <a:rPr lang="ko-KR" altLang="en-US" dirty="0"/>
              <a:t>의 </a:t>
            </a: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MLPconv</a:t>
            </a:r>
            <a:r>
              <a:rPr lang="ko-KR" altLang="en-US" dirty="0" smtClean="0"/>
              <a:t>가 부류 수만큼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생성하면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각각을 평균하여 출력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입력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이 방식으로 매개변수를 없앰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6984776" cy="30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0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기술 혁신 요인</a:t>
            </a:r>
            <a:endParaRPr lang="en-US" altLang="ko-KR" dirty="0" smtClean="0"/>
          </a:p>
          <a:p>
            <a:r>
              <a:rPr lang="en-US" altLang="ko-KR" dirty="0" smtClean="0"/>
              <a:t>4.1.2 </a:t>
            </a:r>
            <a:r>
              <a:rPr lang="ko-KR" altLang="en-US" dirty="0" smtClean="0"/>
              <a:t>특징 학습의 부각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NIN</a:t>
            </a:r>
            <a:r>
              <a:rPr lang="ko-KR" altLang="en-US" dirty="0"/>
              <a:t> </a:t>
            </a:r>
            <a:r>
              <a:rPr lang="ko-KR" altLang="en-US" dirty="0" smtClean="0"/>
              <a:t>아이디어를 확장한 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인셉션</a:t>
            </a:r>
            <a:r>
              <a:rPr lang="ko-KR" altLang="en-US" dirty="0" smtClean="0"/>
              <a:t>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마이크로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네트워크로 </a:t>
            </a:r>
            <a:r>
              <a:rPr lang="en-US" altLang="ko-KR" dirty="0" err="1" smtClean="0"/>
              <a:t>MLPconv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네 종류의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1*1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사용하여 차원 축소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" y="2492896"/>
            <a:ext cx="5737101" cy="37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인셉션</a:t>
            </a:r>
            <a:r>
              <a:rPr lang="ko-KR" altLang="en-US" dirty="0" smtClean="0"/>
              <a:t> 모듈을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결합한 </a:t>
            </a:r>
            <a:r>
              <a:rPr lang="en-US" altLang="ko-KR" dirty="0" err="1" smtClean="0"/>
              <a:t>GoogLeNet</a:t>
            </a:r>
            <a:r>
              <a:rPr lang="en-US" altLang="ko-KR" dirty="0" smtClean="0"/>
              <a:t> 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4-27])</a:t>
            </a:r>
          </a:p>
          <a:p>
            <a:pPr lvl="1"/>
            <a:r>
              <a:rPr lang="ko-KR" altLang="en-US" dirty="0" smtClean="0"/>
              <a:t>매개변수가 있는 층 </a:t>
            </a:r>
            <a:r>
              <a:rPr lang="en-US" altLang="ko-KR" dirty="0" smtClean="0"/>
              <a:t>22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없는 층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총 </a:t>
            </a:r>
            <a:r>
              <a:rPr lang="en-US" altLang="ko-KR" dirty="0" smtClean="0"/>
              <a:t>27</a:t>
            </a:r>
            <a:r>
              <a:rPr lang="ko-KR" altLang="en-US" dirty="0" smtClean="0"/>
              <a:t>개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완전열결층은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백만 개의 매개변수를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완전연결에 비하면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에 불과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341196" cy="291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dirty="0" smtClean="0"/>
                  <a:t>ResNet</a:t>
                </a:r>
              </a:p>
              <a:p>
                <a:pPr lvl="1"/>
                <a:r>
                  <a:rPr lang="ko-KR" altLang="en-US" dirty="0" smtClean="0"/>
                  <a:t>잔류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학습이라는 아이디어를 이용하여 성능 저하를 피하면서 층 수를 대폭 늘림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최대 </a:t>
                </a:r>
                <a:r>
                  <a:rPr lang="en-US" altLang="ko-KR" dirty="0" smtClean="0"/>
                  <a:t>1202</a:t>
                </a:r>
                <a:r>
                  <a:rPr lang="ko-KR" altLang="en-US" dirty="0" smtClean="0"/>
                  <a:t>층까지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원래 </a:t>
                </a:r>
                <a:r>
                  <a:rPr lang="ko-KR" altLang="en-US" dirty="0" err="1" smtClean="0"/>
                  <a:t>컨볼루션</a:t>
                </a:r>
                <a:r>
                  <a:rPr lang="ko-KR" altLang="en-US" dirty="0" smtClean="0"/>
                  <a:t> 신경망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잔류 학습은 지름길 연결된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더한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1" i="1" dirty="0" smtClean="0">
                        <a:latin typeface="Cambria Math"/>
                      </a:rPr>
                      <m:t>+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𝛕</m:t>
                    </m:r>
                  </m:oMath>
                </a14:m>
                <a:r>
                  <a:rPr lang="ko-KR" altLang="en-US" dirty="0" smtClean="0"/>
                  <a:t>를 적용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는 잔류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" y="3729718"/>
            <a:ext cx="5975970" cy="27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44675"/>
            <a:ext cx="28860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05704"/>
            <a:ext cx="133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6343"/>
            <a:ext cx="1952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0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지름길 연결을 두는 이유는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(4.14)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식에서                          이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이 될 가능성이 거의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1" y="2702634"/>
            <a:ext cx="7056784" cy="71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6" y="1628800"/>
            <a:ext cx="17049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34</a:t>
            </a:r>
            <a:r>
              <a:rPr lang="ko-KR" altLang="en-US" dirty="0" smtClean="0"/>
              <a:t>층짜리 </a:t>
            </a:r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 같은 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잔류 학습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(FC </a:t>
            </a:r>
            <a:r>
              <a:rPr lang="ko-KR" altLang="en-US" dirty="0" smtClean="0"/>
              <a:t>층 제거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배치 정규화 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드롭아웃</a:t>
            </a:r>
            <a:r>
              <a:rPr lang="ko-KR" altLang="en-US" dirty="0" smtClean="0"/>
              <a:t> 적용 불필요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배치 정규화는 </a:t>
            </a:r>
            <a:r>
              <a:rPr lang="en-US" altLang="ko-KR" dirty="0" smtClean="0">
                <a:sym typeface="Wingdings" pitchFamily="2" charset="2"/>
              </a:rPr>
              <a:t>5.2.6</a:t>
            </a:r>
            <a:r>
              <a:rPr lang="ko-KR" altLang="en-US" dirty="0" smtClean="0">
                <a:sym typeface="Wingdings" pitchFamily="2" charset="2"/>
              </a:rPr>
              <a:t>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9" y="1340768"/>
            <a:ext cx="843856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성적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15.3% </a:t>
            </a:r>
            <a:r>
              <a:rPr lang="ko-KR" altLang="en-US" dirty="0" err="1" smtClean="0"/>
              <a:t>오류율은</a:t>
            </a:r>
            <a:r>
              <a:rPr lang="ko-KR" altLang="en-US" dirty="0" smtClean="0"/>
              <a:t> 당시로서 경이로운 성능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년에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3.5%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6703665" cy="40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 문제는 성능 포화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 성능에 필적함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물체 검출 문제에 집중함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6" y="2109200"/>
            <a:ext cx="72199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4.5.1 </a:t>
            </a:r>
            <a:r>
              <a:rPr lang="ko-KR" altLang="en-US" dirty="0" smtClean="0"/>
              <a:t>생성 모델이란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4.5.2 GAN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" y="2443251"/>
            <a:ext cx="832032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분별 모델과 생성 모델의 비교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772816"/>
            <a:ext cx="7560840" cy="196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6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873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999"/>
            <a:ext cx="2277244" cy="142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5" y="3501374"/>
            <a:ext cx="2730996" cy="151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45" y="3468664"/>
            <a:ext cx="2803004" cy="1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011464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생성 모델이 추정하는 확률 분포</a:t>
            </a:r>
          </a:p>
        </p:txBody>
      </p:sp>
    </p:spTree>
    <p:extLst>
      <p:ext uri="{BB962C8B-B14F-4D97-AF65-F5344CB8AC3E}">
        <p14:creationId xmlns:p14="http://schemas.microsoft.com/office/powerpoint/2010/main" val="1895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년대에 이미 깊은 신경망 아이디어 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실현 불가능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깊은 신경망은 학습이 안 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작은 훈련집합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과다한 계산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값비싼 슈퍼컴퓨터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이런 실망스러운 상황에서도 꾸준한 연구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학습률에</a:t>
            </a:r>
            <a:r>
              <a:rPr lang="ko-KR" altLang="en-US" dirty="0" smtClean="0"/>
              <a:t> 따른 성능 변화 양상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모멘텀의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은닉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수에 따른 성능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활성함수의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규제 기법의 영향 등</a:t>
            </a:r>
            <a:endParaRPr lang="en-US" altLang="ko-KR" dirty="0" smtClean="0"/>
          </a:p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 전망을 살피려면 </a:t>
            </a:r>
            <a:r>
              <a:rPr lang="en-US" altLang="ko-KR" dirty="0" smtClean="0"/>
              <a:t>[LeCun2015]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6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" y="3573016"/>
            <a:ext cx="8004398" cy="27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1067687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분별 모델이 추정하는 확률 분포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3" y="1564501"/>
            <a:ext cx="2713522" cy="150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8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실제 상황에서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자연계에 내재한 데이터 발생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알아낼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수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모방하는 모델의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명시적으로 추정하는 것도 불가능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현대 기계 학습은 주로 </a:t>
                </a:r>
                <a:r>
                  <a:rPr lang="ko-KR" altLang="en-US" dirty="0" err="1" smtClean="0"/>
                  <a:t>딥러닝</a:t>
                </a:r>
                <a:r>
                  <a:rPr lang="ko-KR" altLang="en-US" dirty="0" smtClean="0"/>
                  <a:t> 모델을 사용하여 확률 분포를 암시적으로 표현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GAN(generative adversarial network), VAE(</a:t>
                </a:r>
                <a:r>
                  <a:rPr lang="en-US" altLang="ko-KR" dirty="0" err="1" smtClean="0"/>
                  <a:t>variational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autoencoder</a:t>
                </a:r>
                <a:r>
                  <a:rPr lang="en-US" altLang="ko-KR" dirty="0" smtClean="0"/>
                  <a:t>), RNN(8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), RBM(10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1459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8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GAN(generative adversarial network)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우월한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사람을 상대로 진짜와 가짜 구별하는 실험에서</a:t>
            </a:r>
            <a:r>
              <a:rPr lang="en-US" altLang="ko-KR" dirty="0" smtClean="0">
                <a:sym typeface="Wingdings" pitchFamily="2" charset="2"/>
              </a:rPr>
              <a:t>, MNIST 52.4%, CIFAR-10 78.7% (50%</a:t>
            </a:r>
            <a:r>
              <a:rPr lang="ko-KR" altLang="en-US" dirty="0" smtClean="0">
                <a:sym typeface="Wingdings" pitchFamily="2" charset="2"/>
              </a:rPr>
              <a:t>이면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완벽히 속임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797662" cy="41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0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생성기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와 </a:t>
            </a:r>
            <a:r>
              <a:rPr lang="ko-KR" altLang="en-US" dirty="0" err="1" smtClean="0">
                <a:sym typeface="Wingdings" pitchFamily="2" charset="2"/>
              </a:rPr>
              <a:t>분별기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의 대립 구도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는 가짜 샘플 생성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위조지폐범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는 가짜와 진짜를 구별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경찰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GAN</a:t>
            </a:r>
            <a:r>
              <a:rPr lang="ko-KR" altLang="en-US" dirty="0" smtClean="0">
                <a:sym typeface="Wingdings" pitchFamily="2" charset="2"/>
              </a:rPr>
              <a:t>의 목표는 위조지폐범의 승리</a:t>
            </a:r>
            <a:r>
              <a:rPr lang="en-US" altLang="ko-KR" dirty="0" smtClean="0">
                <a:sym typeface="Wingdings" pitchFamily="2" charset="2"/>
              </a:rPr>
              <a:t>(G</a:t>
            </a:r>
            <a:r>
              <a:rPr lang="ko-KR" altLang="en-US" dirty="0" smtClean="0">
                <a:sym typeface="Wingdings" pitchFamily="2" charset="2"/>
              </a:rPr>
              <a:t>가 만들어내는 샘플을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가 구별하지 못하는 수준까지 학습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4425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최초 </a:t>
                </a:r>
                <a:r>
                  <a:rPr lang="en-US" altLang="ko-KR" dirty="0" smtClean="0"/>
                  <a:t>GAN[Goodfellow2014]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와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DMLP</a:t>
                </a:r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D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표기</a:t>
                </a:r>
                <a:r>
                  <a:rPr lang="en-US" altLang="ko-KR" dirty="0" smtClean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매개변수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발생기로 만든 벡터 </a:t>
                </a:r>
                <a:r>
                  <a:rPr lang="en-US" altLang="ko-KR" dirty="0" smtClean="0">
                    <a:sym typeface="Wingdings" pitchFamily="2" charset="2"/>
                  </a:rPr>
                  <a:t>z</a:t>
                </a:r>
                <a:r>
                  <a:rPr lang="ko-KR" altLang="en-US" dirty="0" smtClean="0">
                    <a:sym typeface="Wingdings" pitchFamily="2" charset="2"/>
                  </a:rPr>
                  <a:t>를 입력으로 받아 가짜 영상을 출력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입력으로 받아 진짜</a:t>
                </a:r>
                <a:r>
                  <a:rPr lang="en-US" altLang="ko-KR" dirty="0" smtClean="0">
                    <a:sym typeface="Wingdings" pitchFamily="2" charset="2"/>
                  </a:rPr>
                  <a:t>(1) </a:t>
                </a:r>
                <a:r>
                  <a:rPr lang="ko-KR" altLang="en-US" dirty="0" smtClean="0">
                    <a:sym typeface="Wingdings" pitchFamily="2" charset="2"/>
                  </a:rPr>
                  <a:t>또는 가짜</a:t>
                </a:r>
                <a:r>
                  <a:rPr lang="en-US" altLang="ko-KR" dirty="0" smtClean="0">
                    <a:sym typeface="Wingdings" pitchFamily="2" charset="2"/>
                  </a:rPr>
                  <a:t>(0)</a:t>
                </a:r>
                <a:r>
                  <a:rPr lang="ko-KR" altLang="en-US" dirty="0" smtClean="0">
                    <a:sym typeface="Wingdings" pitchFamily="2" charset="2"/>
                  </a:rPr>
                  <a:t>를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8787"/>
            <a:ext cx="50958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GAN</a:t>
                </a:r>
                <a:r>
                  <a:rPr lang="ko-KR" altLang="en-US" dirty="0" smtClean="0"/>
                  <a:t>의 목적함수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</a:t>
                </a:r>
                <a:r>
                  <a:rPr lang="en-US" altLang="ko-KR" dirty="0" smtClean="0">
                    <a:sym typeface="Wingdings" pitchFamily="2" charset="2"/>
                  </a:rPr>
                  <a:t>(MSE </a:t>
                </a:r>
                <a:r>
                  <a:rPr lang="ko-KR" altLang="en-US" dirty="0" smtClean="0">
                    <a:sym typeface="Wingdings" pitchFamily="2" charset="2"/>
                  </a:rPr>
                  <a:t>대신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로그우도</a:t>
                </a:r>
                <a:r>
                  <a:rPr lang="en-US" altLang="ko-KR" dirty="0" smtClean="0">
                    <a:sym typeface="Wingdings" pitchFamily="2" charset="2"/>
                  </a:rPr>
                  <a:t>(5.1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를 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분별기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동작 예시</a:t>
                </a:r>
                <a:r>
                  <a:rPr lang="en-US" altLang="ko-KR" dirty="0" smtClean="0">
                    <a:sym typeface="Wingdings" pitchFamily="2" charset="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 </a:t>
                </a:r>
                <a:r>
                  <a:rPr lang="ko-KR" altLang="en-US" dirty="0" smtClean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0.999+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1−0.001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≈0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되어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최곳값에</a:t>
                </a:r>
                <a:r>
                  <a:rPr lang="ko-KR" altLang="en-US" dirty="0" smtClean="0">
                    <a:sym typeface="Wingdings" pitchFamily="2" charset="2"/>
                  </a:rPr>
                  <a:t> 가까움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</a:t>
                </a:r>
                <a:r>
                  <a:rPr lang="ko-KR" altLang="en-US" dirty="0" smtClean="0">
                    <a:sym typeface="Wingdings" pitchFamily="2" charset="2"/>
                  </a:rPr>
                  <a:t>예시</a:t>
                </a:r>
                <a:r>
                  <a:rPr lang="en-US" altLang="ko-KR" dirty="0" smtClean="0">
                    <a:sym typeface="Wingdings" pitchFamily="2" charset="2"/>
                  </a:rPr>
                  <a:t>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001+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1−0.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999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=−6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낮은 값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생성기</a:t>
                </a:r>
                <a:r>
                  <a:rPr lang="en-US" altLang="ko-KR" dirty="0" smtClean="0">
                    <a:sym typeface="Wingdings" pitchFamily="2" charset="2"/>
                  </a:rPr>
                  <a:t> G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6" y="2132856"/>
            <a:ext cx="681817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5373216"/>
            <a:ext cx="6696744" cy="9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0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의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979"/>
            <a:ext cx="6511255" cy="51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개선된 </a:t>
                </a:r>
                <a:r>
                  <a:rPr lang="en-US" altLang="ko-KR" dirty="0" smtClean="0"/>
                  <a:t>GAN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[Salimans2016]</a:t>
                </a:r>
              </a:p>
              <a:p>
                <a:pPr lvl="2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매칭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가상 배치 정규화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미니배치 분별 등 기법 적용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4-33]</a:t>
                </a:r>
                <a:r>
                  <a:rPr lang="ko-KR" altLang="en-US" dirty="0" smtClean="0"/>
                  <a:t>은 생성된 샘플 예시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추정하여 레이블이 있는 샘플을 생성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준지도 학습에 활용 </a:t>
                </a:r>
                <a:r>
                  <a:rPr lang="en-US" altLang="ko-KR" dirty="0" smtClean="0">
                    <a:sym typeface="Wingdings" pitchFamily="2" charset="2"/>
                  </a:rPr>
                  <a:t>(7.3.2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ko-KR" dirty="0" err="1" smtClean="0">
                    <a:sym typeface="Wingdings" pitchFamily="2" charset="2"/>
                  </a:rPr>
                  <a:t>DCGAN</a:t>
                </a:r>
                <a:r>
                  <a:rPr lang="en-US" altLang="ko-KR" baseline="30000" dirty="0" err="1" smtClean="0">
                    <a:sym typeface="Wingdings" pitchFamily="2" charset="2"/>
                  </a:rPr>
                  <a:t>deep</a:t>
                </a:r>
                <a:r>
                  <a:rPr lang="en-US" altLang="ko-KR" baseline="30000" dirty="0" smtClean="0">
                    <a:sym typeface="Wingdings" pitchFamily="2" charset="2"/>
                  </a:rPr>
                  <a:t> convolutional GAN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DMLP </a:t>
                </a:r>
                <a:r>
                  <a:rPr lang="ko-KR" altLang="en-US" dirty="0" smtClean="0">
                    <a:sym typeface="Wingdings" pitchFamily="2" charset="2"/>
                  </a:rPr>
                  <a:t>대신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4.4</a:t>
                </a:r>
                <a:r>
                  <a:rPr lang="ko-KR" altLang="en-US" dirty="0" smtClean="0">
                    <a:sym typeface="Wingdings" pitchFamily="2" charset="2"/>
                  </a:rPr>
                  <a:t>절의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과 데이터 흐름이 반대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즉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벡터를 입력 받아 </a:t>
                </a:r>
                <a:r>
                  <a:rPr lang="en-US" altLang="ko-KR" dirty="0" smtClean="0">
                    <a:sym typeface="Wingdings" pitchFamily="2" charset="2"/>
                  </a:rPr>
                  <a:t>3*64*64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출력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  <a:blipFill>
                <a:blip r:embed="rId2"/>
                <a:stretch>
                  <a:fillRect l="-612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5234"/>
            <a:ext cx="5904656" cy="26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9044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2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 요인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요인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신경망이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엶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의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인터넷 덕분으로 학습 데이터가 크게 늘어남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계산은 단순한데 성능은 더 좋은 활성함수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과잉적합을 방지하는데 효과적인 다양한 규제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층별 예비학습 기법 개발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3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계층적 특징</a:t>
            </a:r>
            <a:endParaRPr lang="en-US" altLang="ko-KR" dirty="0"/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4-40]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err="1" smtClean="0">
                <a:sym typeface="Wingdings" pitchFamily="2" charset="2"/>
              </a:rPr>
              <a:t>ImageNet</a:t>
            </a:r>
            <a:r>
              <a:rPr lang="ko-KR" altLang="en-US" dirty="0" smtClean="0">
                <a:sym typeface="Wingdings" pitchFamily="2" charset="2"/>
              </a:rPr>
              <a:t>으로 학습한 특징 </a:t>
            </a:r>
            <a:r>
              <a:rPr lang="ko-KR" altLang="en-US" dirty="0" err="1" smtClean="0">
                <a:sym typeface="Wingdings" pitchFamily="2" charset="2"/>
              </a:rPr>
              <a:t>맵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계층 구조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깊은 신경망에서는 층의 역할이 잘 구분됨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반면 얕은 신경망은 하나 또는 두 개의 </a:t>
            </a:r>
            <a:r>
              <a:rPr lang="ko-KR" altLang="en-US" dirty="0" err="1" smtClean="0">
                <a:sym typeface="Wingdings" pitchFamily="2" charset="2"/>
              </a:rPr>
              <a:t>은닉층이</a:t>
            </a:r>
            <a:r>
              <a:rPr lang="ko-KR" altLang="en-US" dirty="0" smtClean="0">
                <a:sym typeface="Wingdings" pitchFamily="2" charset="2"/>
              </a:rPr>
              <a:t> 여러 형태의 특징을 모두 담당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01841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136904" cy="5688632"/>
          </a:xfrm>
        </p:spPr>
        <p:txBody>
          <a:bodyPr/>
          <a:lstStyle/>
          <a:p>
            <a:r>
              <a:rPr lang="ko-KR" altLang="en-US" dirty="0"/>
              <a:t>기계 학습의 패러다임의 변화</a:t>
            </a:r>
            <a:endParaRPr lang="en-US" altLang="ko-KR" dirty="0"/>
          </a:p>
          <a:p>
            <a:pPr lvl="1"/>
            <a:r>
              <a:rPr lang="ko-KR" altLang="en-US" dirty="0" smtClean="0"/>
              <a:t>고전적인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(3.3.4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3-16])</a:t>
            </a:r>
          </a:p>
          <a:p>
            <a:pPr lvl="2"/>
            <a:r>
              <a:rPr lang="ko-KR" altLang="en-US" dirty="0" smtClean="0"/>
              <a:t>얕은 구조이므로 센서로 획득한 원래 패턴을 그대로 입력하면 낮은 성능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사람이 수작업 특징을 구상하고 구현하여 신경망에 입력함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기계 학습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특징 추출을 학습으로 설계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특징 학습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원래 패턴이 신경망의 입력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통째 학습</a:t>
            </a:r>
            <a:r>
              <a:rPr lang="en-US" altLang="ko-KR" baseline="30000" dirty="0" smtClean="0">
                <a:sym typeface="Wingdings" pitchFamily="2" charset="2"/>
              </a:rPr>
              <a:t>end-to-end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learning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endParaRPr lang="en-US" altLang="ko-KR" baseline="30000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12856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학습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표현 학습</a:t>
            </a:r>
            <a:r>
              <a:rPr lang="en-US" altLang="ko-KR" baseline="30000" dirty="0" smtClean="0"/>
              <a:t>representation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앞단계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</a:t>
            </a:r>
            <a:r>
              <a:rPr lang="ko-KR" altLang="en-US" dirty="0" err="1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에지나 코너와 같은 저급 특징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뒷단계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추상적인 형태의 고급 특징을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학습이 강력해짐에 따라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응용에서 획기적인 성능 향상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영상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 번역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응용 창출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분류나 회귀뿐 아니라 생성 모델이나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수준의 영상 분할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협력 모델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8-24]</a:t>
            </a:r>
            <a:r>
              <a:rPr lang="ko-KR" altLang="en-US" dirty="0" smtClean="0"/>
              <a:t>의 자연 영상에 주석 달기 응용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가능해짐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8894" cy="220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구조와 동작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1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2493</Words>
  <Application>Microsoft Office PowerPoint</Application>
  <PresentationFormat>화면 슬라이드 쇼(4:3)</PresentationFormat>
  <Paragraphs>678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아리따M</vt:lpstr>
      <vt:lpstr>나눔손글씨 펜</vt:lpstr>
      <vt:lpstr>맑은 고딕</vt:lpstr>
      <vt:lpstr>Wingdings</vt:lpstr>
      <vt:lpstr>Arial</vt:lpstr>
      <vt:lpstr>Times New Roman</vt:lpstr>
      <vt:lpstr>Cambria Math</vt:lpstr>
      <vt:lpstr>HY견고딕</vt:lpstr>
      <vt:lpstr>Tahoma</vt:lpstr>
      <vt:lpstr>1_Office 테마</vt:lpstr>
      <vt:lpstr>4장. 딥러닝 기초</vt:lpstr>
      <vt:lpstr>PREVIEW</vt:lpstr>
      <vt:lpstr>PowerPoint 프레젠테이션</vt:lpstr>
      <vt:lpstr>4.1 딥러닝의 등장</vt:lpstr>
      <vt:lpstr>4.1 딥러닝의 등장</vt:lpstr>
      <vt:lpstr>4.1.1 딥러닝의 기술 혁신 요인</vt:lpstr>
      <vt:lpstr>4.1.2 특징 학습의 부각</vt:lpstr>
      <vt:lpstr>4.1.2 특징 학습의 부각</vt:lpstr>
      <vt:lpstr>4.2 깊은 다층 퍼셉트론</vt:lpstr>
      <vt:lpstr>4.2.1 구조와 동작</vt:lpstr>
      <vt:lpstr>4.2.1 구조와 동작</vt:lpstr>
      <vt:lpstr>4.2.1 구조와 동작</vt:lpstr>
      <vt:lpstr>4.2.2 학습</vt:lpstr>
      <vt:lpstr>4.2.2 학습</vt:lpstr>
      <vt:lpstr>4.2.2 학습</vt:lpstr>
      <vt:lpstr>4.3 컨볼루션 신경망</vt:lpstr>
      <vt:lpstr>4.3 컨볼루션 신경망CNN(convolutional neural network)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4.3.2 풀링층</vt:lpstr>
      <vt:lpstr>4.3.2 풀링층</vt:lpstr>
      <vt:lpstr>4.3.3 전체 구조</vt:lpstr>
      <vt:lpstr>4.3.3 전체 구조</vt:lpstr>
      <vt:lpstr>4.3.3 전체 구조</vt:lpstr>
      <vt:lpstr>4.4 컨볼루션 신경망 사례연구</vt:lpstr>
      <vt:lpstr>4.4 컨볼루션 신경망 사례연구</vt:lpstr>
      <vt:lpstr>4.4.1 AlexNet</vt:lpstr>
      <vt:lpstr>4.4.1 AlexNet</vt:lpstr>
      <vt:lpstr>4.4.2 VGGNet</vt:lpstr>
      <vt:lpstr>4.4.2 VGGNet</vt:lpstr>
      <vt:lpstr>4.4.3 GoogLeNet</vt:lpstr>
      <vt:lpstr>4.4.3 GoogLeNet</vt:lpstr>
      <vt:lpstr>4.4.3 GoogLeNet</vt:lpstr>
      <vt:lpstr>4.4.3 GoogLeNet</vt:lpstr>
      <vt:lpstr>4.4.4 ResNet</vt:lpstr>
      <vt:lpstr>4.4.4 ResNet</vt:lpstr>
      <vt:lpstr>4.4.4 ResNet</vt:lpstr>
      <vt:lpstr>4.4.4 ResNet</vt:lpstr>
      <vt:lpstr>4.4.4 ResNet</vt:lpstr>
      <vt:lpstr>4.5 생성 모델</vt:lpstr>
      <vt:lpstr>4.5.1 생성 모델이란?</vt:lpstr>
      <vt:lpstr>4.5.1 생성 모델이란?</vt:lpstr>
      <vt:lpstr>4.5.1 생성 모델이란?</vt:lpstr>
      <vt:lpstr>4.5.1 생성 모델이란?</vt:lpstr>
      <vt:lpstr>4.5.2 GAN(generative adversarial network)</vt:lpstr>
      <vt:lpstr>4.5.2 GAN</vt:lpstr>
      <vt:lpstr>4.5.2 GAN</vt:lpstr>
      <vt:lpstr>4.5.2 GAN</vt:lpstr>
      <vt:lpstr>4.5.2 GAN</vt:lpstr>
      <vt:lpstr>4.5.2 GAN</vt:lpstr>
      <vt:lpstr>4.6 딥러닝은 왜 강력한가?</vt:lpstr>
      <vt:lpstr>4.6 딥러닝은 왜 강력한가?</vt:lpstr>
      <vt:lpstr>4.6 딥러닝은 왜 강력한가?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Jaekyung Yang</cp:lastModifiedBy>
  <cp:revision>408</cp:revision>
  <dcterms:created xsi:type="dcterms:W3CDTF">2006-10-05T04:04:58Z</dcterms:created>
  <dcterms:modified xsi:type="dcterms:W3CDTF">2021-10-18T02:00:48Z</dcterms:modified>
</cp:coreProperties>
</file>